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334" r:id="rId2"/>
    <p:sldId id="336" r:id="rId3"/>
    <p:sldId id="296" r:id="rId4"/>
    <p:sldId id="348" r:id="rId5"/>
    <p:sldId id="297" r:id="rId6"/>
    <p:sldId id="338" r:id="rId7"/>
    <p:sldId id="335" r:id="rId8"/>
    <p:sldId id="337" r:id="rId9"/>
    <p:sldId id="339" r:id="rId10"/>
    <p:sldId id="298" r:id="rId11"/>
    <p:sldId id="300" r:id="rId12"/>
    <p:sldId id="301" r:id="rId13"/>
    <p:sldId id="302" r:id="rId14"/>
    <p:sldId id="308" r:id="rId15"/>
    <p:sldId id="262" r:id="rId16"/>
    <p:sldId id="340" r:id="rId17"/>
    <p:sldId id="341" r:id="rId18"/>
    <p:sldId id="343" r:id="rId19"/>
    <p:sldId id="344" r:id="rId20"/>
    <p:sldId id="349" r:id="rId21"/>
    <p:sldId id="346" r:id="rId22"/>
    <p:sldId id="34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8"/>
    <p:restoredTop sz="87441"/>
  </p:normalViewPr>
  <p:slideViewPr>
    <p:cSldViewPr snapToGrid="0" snapToObjects="1">
      <p:cViewPr varScale="1">
        <p:scale>
          <a:sx n="95" d="100"/>
          <a:sy n="95" d="100"/>
        </p:scale>
        <p:origin x="9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xc065/Downloads/RLadies_R_for_Beginners-master/CS_Demographic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xc065/Downloads/RLadies_R_for_Beginners-master/STEM_Careers_FM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/>
              <a:t>Number of Computer Science Jobs Held in 2017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Female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Hispanic_or_Latino</c:v>
                </c:pt>
                <c:pt idx="1">
                  <c:v>American_Indian_or_Alaska_Native</c:v>
                </c:pt>
                <c:pt idx="2">
                  <c:v>Asian</c:v>
                </c:pt>
                <c:pt idx="3">
                  <c:v>Black_or_African_American</c:v>
                </c:pt>
                <c:pt idx="4">
                  <c:v>Native_Hawaiian_or_Other_Pacific_Islander</c:v>
                </c:pt>
                <c:pt idx="5">
                  <c:v>White</c:v>
                </c:pt>
                <c:pt idx="6">
                  <c:v>More_than_one_race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46250</c:v>
                </c:pt>
                <c:pt idx="1">
                  <c:v>1000</c:v>
                </c:pt>
                <c:pt idx="2">
                  <c:v>197000</c:v>
                </c:pt>
                <c:pt idx="3">
                  <c:v>56250</c:v>
                </c:pt>
                <c:pt idx="4">
                  <c:v>2750</c:v>
                </c:pt>
                <c:pt idx="5">
                  <c:v>466500</c:v>
                </c:pt>
                <c:pt idx="6">
                  <c:v>12250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56-9940-A74B-A91BAE1F697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Male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Hispanic_or_Latino</c:v>
                </c:pt>
                <c:pt idx="1">
                  <c:v>American_Indian_or_Alaska_Native</c:v>
                </c:pt>
                <c:pt idx="2">
                  <c:v>Asian</c:v>
                </c:pt>
                <c:pt idx="3">
                  <c:v>Black_or_African_American</c:v>
                </c:pt>
                <c:pt idx="4">
                  <c:v>Native_Hawaiian_or_Other_Pacific_Islander</c:v>
                </c:pt>
                <c:pt idx="5">
                  <c:v>White</c:v>
                </c:pt>
                <c:pt idx="6">
                  <c:v>More_than_one_race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138750</c:v>
                </c:pt>
                <c:pt idx="1">
                  <c:v>3000</c:v>
                </c:pt>
                <c:pt idx="2">
                  <c:v>591000</c:v>
                </c:pt>
                <c:pt idx="3">
                  <c:v>168750</c:v>
                </c:pt>
                <c:pt idx="4">
                  <c:v>8250</c:v>
                </c:pt>
                <c:pt idx="5">
                  <c:v>1399500</c:v>
                </c:pt>
                <c:pt idx="6">
                  <c:v>36750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D56-9940-A74B-A91BAE1F69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72615920"/>
        <c:axId val="575541728"/>
      </c:barChart>
      <c:catAx>
        <c:axId val="572615920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Ethnicity/Race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575541728"/>
        <c:crosses val="autoZero"/>
        <c:auto val="1"/>
        <c:lblAlgn val="ctr"/>
        <c:lblOffset val="100"/>
        <c:noMultiLvlLbl val="0"/>
      </c:catAx>
      <c:valAx>
        <c:axId val="575541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Number of People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72615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/>
              <a:t>Number of Females and Males in STEM Careers 2017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Female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7"/>
                <c:pt idx="0">
                  <c:v>Biological_or_Life_scientist</c:v>
                </c:pt>
                <c:pt idx="1">
                  <c:v>Computer_and_information_scientist</c:v>
                </c:pt>
                <c:pt idx="2">
                  <c:v>Mathematical_scientist</c:v>
                </c:pt>
                <c:pt idx="3">
                  <c:v>Physical_scientist</c:v>
                </c:pt>
                <c:pt idx="4">
                  <c:v>Psychologist</c:v>
                </c:pt>
                <c:pt idx="5">
                  <c:v>Social_scientist</c:v>
                </c:pt>
                <c:pt idx="6">
                  <c:v>Engineering_occupations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292000</c:v>
                </c:pt>
                <c:pt idx="1">
                  <c:v>796000</c:v>
                </c:pt>
                <c:pt idx="2">
                  <c:v>123000</c:v>
                </c:pt>
                <c:pt idx="3">
                  <c:v>107000</c:v>
                </c:pt>
                <c:pt idx="4">
                  <c:v>173000</c:v>
                </c:pt>
                <c:pt idx="5">
                  <c:v>206000</c:v>
                </c:pt>
                <c:pt idx="6">
                  <c:v>269000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EF-4E41-ACD0-513A73F2C4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Male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7"/>
                <c:pt idx="0">
                  <c:v>Biological_or_Life_scientist</c:v>
                </c:pt>
                <c:pt idx="1">
                  <c:v>Computer_and_information_scientist</c:v>
                </c:pt>
                <c:pt idx="2">
                  <c:v>Mathematical_scientist</c:v>
                </c:pt>
                <c:pt idx="3">
                  <c:v>Physical_scientist</c:v>
                </c:pt>
                <c:pt idx="4">
                  <c:v>Psychologist</c:v>
                </c:pt>
                <c:pt idx="5">
                  <c:v>Social_scientist</c:v>
                </c:pt>
                <c:pt idx="6">
                  <c:v>Engineering_occupations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319000</c:v>
                </c:pt>
                <c:pt idx="1">
                  <c:v>2332000</c:v>
                </c:pt>
                <c:pt idx="2">
                  <c:v>168000</c:v>
                </c:pt>
                <c:pt idx="3">
                  <c:v>259000</c:v>
                </c:pt>
                <c:pt idx="4">
                  <c:v>77000</c:v>
                </c:pt>
                <c:pt idx="5">
                  <c:v>190000</c:v>
                </c:pt>
                <c:pt idx="6">
                  <c:v>1459000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CEF-4E41-ACD0-513A73F2C4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02647008"/>
        <c:axId val="622861248"/>
      </c:barChart>
      <c:catAx>
        <c:axId val="602647008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STEM Career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622861248"/>
        <c:crosses val="autoZero"/>
        <c:auto val="1"/>
        <c:lblAlgn val="ctr"/>
        <c:lblOffset val="100"/>
        <c:noMultiLvlLbl val="0"/>
      </c:catAx>
      <c:valAx>
        <c:axId val="622861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Number of People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02647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5BC789-CD5C-654F-AD7D-EEA398A20CEF}" type="datetimeFigureOut">
              <a:rPr lang="en-US" smtClean="0"/>
              <a:t>7/19/23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6185F-56A8-804F-8DC4-31FCE4979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127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a little introduction about me, I’m a PhD student at Thomas Jefferson University in the Genetics, Genomics, and Cancer Biology where I use both wet lab research and computational research to study small molecules in our cells that contribute to cancer. And like our last speaker I had no coding background before I started in my lab in 2015. If I could learn this so can you!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6185F-56A8-804F-8DC4-31FCE49792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590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not an expert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6185F-56A8-804F-8DC4-31FCE497928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59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not an expert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6185F-56A8-804F-8DC4-31FCE497928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39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not an expert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6185F-56A8-804F-8DC4-31FCE49792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55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not an expert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6185F-56A8-804F-8DC4-31FCE49792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868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you can use excel to plot the datasets we will be using today to show the gender and race/ethnicity in STEM Careers and Computer Science,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6185F-56A8-804F-8DC4-31FCE49792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267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not an expert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6185F-56A8-804F-8DC4-31FCE49792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483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not an expert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6185F-56A8-804F-8DC4-31FCE49792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352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students what variable type 10 and “Panda” 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D6185F-56A8-804F-8DC4-31FCE49792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840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this point</a:t>
            </a:r>
            <a:r>
              <a:rPr lang="en-US" baseline="0" dirty="0"/>
              <a:t> we can ask some what are some examples of data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D6185F-56A8-804F-8DC4-31FCE49792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822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Rogan starts talking</a:t>
            </a:r>
            <a:r>
              <a:rPr lang="en-US" baseline="0" dirty="0"/>
              <a:t> about different data types with students. Rogan will teach students to work with variables.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D6185F-56A8-804F-8DC4-31FCE49792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605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6E6-BD2A-5146-B272-D5622841A9D9}" type="datetimeFigureOut">
              <a:rPr lang="en-US" smtClean="0"/>
              <a:t>7/19/23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D03A-9275-2D49-A9F8-EA4BD5C7B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719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6E6-BD2A-5146-B272-D5622841A9D9}" type="datetimeFigureOut">
              <a:rPr lang="en-US" smtClean="0"/>
              <a:t>7/19/23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D03A-9275-2D49-A9F8-EA4BD5C7B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80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6E6-BD2A-5146-B272-D5622841A9D9}" type="datetimeFigureOut">
              <a:rPr lang="en-US" smtClean="0"/>
              <a:t>7/19/23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D03A-9275-2D49-A9F8-EA4BD5C7B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46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6E6-BD2A-5146-B272-D5622841A9D9}" type="datetimeFigureOut">
              <a:rPr lang="en-US" smtClean="0"/>
              <a:t>7/19/23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D03A-9275-2D49-A9F8-EA4BD5C7B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85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6E6-BD2A-5146-B272-D5622841A9D9}" type="datetimeFigureOut">
              <a:rPr lang="en-US" smtClean="0"/>
              <a:t>7/19/23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D03A-9275-2D49-A9F8-EA4BD5C7B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3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6E6-BD2A-5146-B272-D5622841A9D9}" type="datetimeFigureOut">
              <a:rPr lang="en-US" smtClean="0"/>
              <a:t>7/19/23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D03A-9275-2D49-A9F8-EA4BD5C7B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999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6E6-BD2A-5146-B272-D5622841A9D9}" type="datetimeFigureOut">
              <a:rPr lang="en-US" smtClean="0"/>
              <a:t>7/19/23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D03A-9275-2D49-A9F8-EA4BD5C7B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082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6E6-BD2A-5146-B272-D5622841A9D9}" type="datetimeFigureOut">
              <a:rPr lang="en-US" smtClean="0"/>
              <a:t>7/19/23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D03A-9275-2D49-A9F8-EA4BD5C7B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069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6E6-BD2A-5146-B272-D5622841A9D9}" type="datetimeFigureOut">
              <a:rPr lang="en-US" smtClean="0"/>
              <a:t>7/19/23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D03A-9275-2D49-A9F8-EA4BD5C7B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76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6E6-BD2A-5146-B272-D5622841A9D9}" type="datetimeFigureOut">
              <a:rPr lang="en-US" smtClean="0"/>
              <a:t>7/19/23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D03A-9275-2D49-A9F8-EA4BD5C7B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539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6E6-BD2A-5146-B272-D5622841A9D9}" type="datetimeFigureOut">
              <a:rPr lang="en-US" smtClean="0"/>
              <a:t>7/19/23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D03A-9275-2D49-A9F8-EA4BD5C7B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97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746E6-BD2A-5146-B272-D5622841A9D9}" type="datetimeFigureOut">
              <a:rPr lang="en-US" smtClean="0"/>
              <a:t>7/19/23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C0D03A-9275-2D49-A9F8-EA4BD5C7B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7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olorbrewer2.org/" TargetMode="External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colorbrewer2.org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ncses.nsf.gov/pubs/nsf19304/data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ldayscientess/SURP_R_Workshop_2023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posit.cloud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6B91CD-0469-2946-BBA4-CB2DBBC97EBE}"/>
              </a:ext>
            </a:extLst>
          </p:cNvPr>
          <p:cNvSpPr txBox="1"/>
          <p:nvPr/>
        </p:nvSpPr>
        <p:spPr>
          <a:xfrm>
            <a:off x="2061049" y="589087"/>
            <a:ext cx="759797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Jefferson SURP 2023</a:t>
            </a:r>
          </a:p>
          <a:p>
            <a:pPr algn="ctr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R for Beginners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B8580-D2D6-A74F-A6F4-2F241B3D92B3}"/>
              </a:ext>
            </a:extLst>
          </p:cNvPr>
          <p:cNvSpPr txBox="1"/>
          <p:nvPr/>
        </p:nvSpPr>
        <p:spPr>
          <a:xfrm>
            <a:off x="304799" y="5764695"/>
            <a:ext cx="26372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Tess Cherlin, PhD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tess.cherlin@gmail.com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alldayscientess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3EAB09-EEBC-C52B-8486-F4D14FA4AB87}"/>
              </a:ext>
            </a:extLst>
          </p:cNvPr>
          <p:cNvSpPr txBox="1"/>
          <p:nvPr/>
        </p:nvSpPr>
        <p:spPr>
          <a:xfrm>
            <a:off x="2986268" y="3588151"/>
            <a:ext cx="165942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/>
              <a:t>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0C8813-EB2D-A400-AB95-E67C508AE571}"/>
              </a:ext>
            </a:extLst>
          </p:cNvPr>
          <p:cNvSpPr txBox="1"/>
          <p:nvPr/>
        </p:nvSpPr>
        <p:spPr>
          <a:xfrm>
            <a:off x="7305554" y="3588151"/>
            <a:ext cx="165942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/>
              <a:t>😎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866CEE2-DFA8-DA32-6324-E15173B6CB82}"/>
              </a:ext>
            </a:extLst>
          </p:cNvPr>
          <p:cNvSpPr/>
          <p:nvPr/>
        </p:nvSpPr>
        <p:spPr>
          <a:xfrm>
            <a:off x="5366791" y="4183510"/>
            <a:ext cx="1296365" cy="33566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519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468" y="0"/>
            <a:ext cx="11353798" cy="1325563"/>
          </a:xfrm>
        </p:spPr>
        <p:txBody>
          <a:bodyPr/>
          <a:lstStyle/>
          <a:p>
            <a:r>
              <a:rPr lang="en-US" b="1" dirty="0"/>
              <a:t>Different variables contain different types of data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712787"/>
              </p:ext>
            </p:extLst>
          </p:nvPr>
        </p:nvGraphicFramePr>
        <p:xfrm>
          <a:off x="838198" y="1082664"/>
          <a:ext cx="10634664" cy="5438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7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173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6463">
                <a:tc>
                  <a:txBody>
                    <a:bodyPr/>
                    <a:lstStyle/>
                    <a:p>
                      <a:r>
                        <a:rPr lang="en-US" sz="4000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6463">
                <a:tc>
                  <a:txBody>
                    <a:bodyPr/>
                    <a:lstStyle/>
                    <a:p>
                      <a:r>
                        <a:rPr lang="en-US" sz="4000" dirty="0"/>
                        <a:t>Integer (</a:t>
                      </a:r>
                      <a:r>
                        <a:rPr lang="en-US" sz="4000" dirty="0" err="1"/>
                        <a:t>Int</a:t>
                      </a:r>
                      <a:r>
                        <a:rPr lang="en-US" sz="4000" dirty="0"/>
                        <a:t>)</a:t>
                      </a:r>
                      <a:r>
                        <a:rPr lang="en-US" sz="4000" baseline="0" dirty="0"/>
                        <a:t> / Numeric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1,</a:t>
                      </a:r>
                      <a:r>
                        <a:rPr lang="en-US" sz="4000" baseline="0" dirty="0"/>
                        <a:t> 2, 3, 4, 5</a:t>
                      </a:r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6463">
                <a:tc>
                  <a:txBody>
                    <a:bodyPr/>
                    <a:lstStyle/>
                    <a:p>
                      <a:r>
                        <a:rPr lang="en-US" sz="4000" dirty="0"/>
                        <a:t>Character (char)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A, a,</a:t>
                      </a:r>
                      <a:r>
                        <a:rPr lang="en-US" sz="4000" baseline="0" dirty="0"/>
                        <a:t> B, b, 1, 2, 3</a:t>
                      </a:r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6463">
                <a:tc>
                  <a:txBody>
                    <a:bodyPr/>
                    <a:lstStyle/>
                    <a:p>
                      <a:r>
                        <a:rPr lang="en-US" sz="40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”You’re 2 cool!”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6463">
                <a:tc>
                  <a:txBody>
                    <a:bodyPr/>
                    <a:lstStyle/>
                    <a:p>
                      <a:r>
                        <a:rPr lang="en-US" sz="3200" dirty="0"/>
                        <a:t>Floating point number (float)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2.53, 1000.2354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06463">
                <a:tc>
                  <a:txBody>
                    <a:bodyPr/>
                    <a:lstStyle/>
                    <a:p>
                      <a:r>
                        <a:rPr lang="en-US" sz="4000" dirty="0"/>
                        <a:t>Boolean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TRUE</a:t>
                      </a:r>
                      <a:r>
                        <a:rPr lang="en-US" sz="4000" baseline="0" dirty="0"/>
                        <a:t> or FALSE / 1 or 0</a:t>
                      </a:r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7D1A062-501D-9746-8111-F1313F940ADD}"/>
              </a:ext>
            </a:extLst>
          </p:cNvPr>
          <p:cNvSpPr txBox="1"/>
          <p:nvPr/>
        </p:nvSpPr>
        <p:spPr>
          <a:xfrm>
            <a:off x="10451721" y="6521442"/>
            <a:ext cx="1587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*See reference</a:t>
            </a:r>
          </a:p>
        </p:txBody>
      </p:sp>
    </p:spTree>
    <p:extLst>
      <p:ext uri="{BB962C8B-B14F-4D97-AF65-F5344CB8AC3E}">
        <p14:creationId xmlns:p14="http://schemas.microsoft.com/office/powerpoint/2010/main" val="562268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 is a weakly typed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variable can be reassigned a value in R </a:t>
            </a:r>
          </a:p>
          <a:p>
            <a:pPr marL="0" indent="0">
              <a:buNone/>
            </a:pP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40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myVariable</a:t>
            </a:r>
            <a:r>
              <a:rPr lang="en-US" sz="4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= 10 </a:t>
            </a:r>
          </a:p>
          <a:p>
            <a:pPr marL="0" indent="0">
              <a:buNone/>
            </a:pPr>
            <a:r>
              <a:rPr lang="en-US" sz="4000" i="1" dirty="0" err="1">
                <a:latin typeface="Arial" panose="020B0604020202020204" pitchFamily="34" charset="0"/>
                <a:cs typeface="Arial" panose="020B0604020202020204" pitchFamily="34" charset="0"/>
              </a:rPr>
              <a:t>myVariable</a:t>
            </a:r>
            <a:r>
              <a:rPr lang="en-US" sz="4000" i="1" dirty="0">
                <a:latin typeface="Arial" panose="020B0604020202020204" pitchFamily="34" charset="0"/>
                <a:cs typeface="Arial" panose="020B0604020202020204" pitchFamily="34" charset="0"/>
              </a:rPr>
              <a:t> equals 10</a:t>
            </a:r>
          </a:p>
          <a:p>
            <a:pPr marL="0" indent="0">
              <a:buNone/>
            </a:pP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40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myVariable</a:t>
            </a:r>
            <a:r>
              <a:rPr lang="en-US" sz="4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= “Panda”</a:t>
            </a:r>
          </a:p>
          <a:p>
            <a:pPr marL="0" indent="0">
              <a:buNone/>
            </a:pPr>
            <a:r>
              <a:rPr lang="en-US" sz="4000" i="1" dirty="0">
                <a:latin typeface="Arial" panose="020B0604020202020204" pitchFamily="34" charset="0"/>
                <a:cs typeface="Arial" panose="020B0604020202020204" pitchFamily="34" charset="0"/>
              </a:rPr>
              <a:t>Now </a:t>
            </a:r>
            <a:r>
              <a:rPr lang="en-US" sz="4000" i="1" dirty="0" err="1">
                <a:latin typeface="Arial" panose="020B0604020202020204" pitchFamily="34" charset="0"/>
                <a:cs typeface="Arial" panose="020B0604020202020204" pitchFamily="34" charset="0"/>
              </a:rPr>
              <a:t>myVariable</a:t>
            </a:r>
            <a:r>
              <a:rPr lang="en-US" sz="4000" i="1" dirty="0">
                <a:latin typeface="Arial" panose="020B0604020202020204" pitchFamily="34" charset="0"/>
                <a:cs typeface="Arial" panose="020B0604020202020204" pitchFamily="34" charset="0"/>
              </a:rPr>
              <a:t> = “Panda”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1AE629-E91E-AA4C-98D2-2D8D8E86DAA5}"/>
              </a:ext>
            </a:extLst>
          </p:cNvPr>
          <p:cNvSpPr txBox="1"/>
          <p:nvPr/>
        </p:nvSpPr>
        <p:spPr>
          <a:xfrm>
            <a:off x="10451721" y="6521442"/>
            <a:ext cx="1587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*See reference</a:t>
            </a:r>
          </a:p>
        </p:txBody>
      </p:sp>
    </p:spTree>
    <p:extLst>
      <p:ext uri="{BB962C8B-B14F-4D97-AF65-F5344CB8AC3E}">
        <p14:creationId xmlns:p14="http://schemas.microsoft.com/office/powerpoint/2010/main" val="278159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Types - 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Vectors are a group of data values</a:t>
            </a:r>
          </a:p>
          <a:p>
            <a:pPr marL="0" indent="0">
              <a:buNone/>
            </a:pP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1 2 3 4 5</a:t>
            </a:r>
          </a:p>
          <a:p>
            <a:pPr marL="0" indent="0">
              <a:buNone/>
            </a:pP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”Dog” ”Cat” “ Mouse” “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Snorlax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” “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Bigbird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0" indent="0">
              <a:buNone/>
            </a:pP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362" y="565943"/>
            <a:ext cx="2743200" cy="923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C6C5E3-B79D-584F-BF0D-7BB877AF6F4C}"/>
              </a:ext>
            </a:extLst>
          </p:cNvPr>
          <p:cNvSpPr txBox="1"/>
          <p:nvPr/>
        </p:nvSpPr>
        <p:spPr>
          <a:xfrm>
            <a:off x="10451721" y="6521442"/>
            <a:ext cx="1587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*See reference</a:t>
            </a:r>
          </a:p>
        </p:txBody>
      </p:sp>
    </p:spTree>
    <p:extLst>
      <p:ext uri="{BB962C8B-B14F-4D97-AF65-F5344CB8AC3E}">
        <p14:creationId xmlns:p14="http://schemas.microsoft.com/office/powerpoint/2010/main" val="600446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Types - Matrices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Matrix is a two dimensional vector</a:t>
            </a:r>
          </a:p>
          <a:p>
            <a:pPr marL="0" indent="0">
              <a:buNone/>
            </a:pP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1 2 3 4 5</a:t>
            </a:r>
          </a:p>
          <a:p>
            <a:pPr marL="0" indent="0" algn="ctr">
              <a:buNone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1 3 2 5 6</a:t>
            </a:r>
          </a:p>
          <a:p>
            <a:pPr marL="0" indent="0" algn="ctr">
              <a:buNone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7 4 6 3 2</a:t>
            </a:r>
          </a:p>
        </p:txBody>
      </p:sp>
      <p:sp>
        <p:nvSpPr>
          <p:cNvPr id="4" name="Rectangle 3"/>
          <p:cNvSpPr/>
          <p:nvPr/>
        </p:nvSpPr>
        <p:spPr>
          <a:xfrm>
            <a:off x="5043488" y="3028950"/>
            <a:ext cx="2071687" cy="7858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857752" y="2894013"/>
            <a:ext cx="2443162" cy="227806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60499" y="3028950"/>
            <a:ext cx="1655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Vector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40287" y="4352925"/>
            <a:ext cx="15554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Matrix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96851" y="6038195"/>
            <a:ext cx="89982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Matrices hold only one data type at a 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B9B489-245E-8B47-AE48-873AD23BFBC3}"/>
              </a:ext>
            </a:extLst>
          </p:cNvPr>
          <p:cNvSpPr txBox="1"/>
          <p:nvPr/>
        </p:nvSpPr>
        <p:spPr>
          <a:xfrm>
            <a:off x="10451721" y="6521442"/>
            <a:ext cx="1587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*See reference</a:t>
            </a:r>
          </a:p>
        </p:txBody>
      </p:sp>
    </p:spTree>
    <p:extLst>
      <p:ext uri="{BB962C8B-B14F-4D97-AF65-F5344CB8AC3E}">
        <p14:creationId xmlns:p14="http://schemas.microsoft.com/office/powerpoint/2010/main" val="2937456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47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Types – Data Frames (Advanced Matrices)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723900" y="2039937"/>
          <a:ext cx="10629900" cy="2446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3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4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3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5446"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“Name”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“Age”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“#</a:t>
                      </a:r>
                      <a:r>
                        <a:rPr lang="en-US" sz="40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 Donuts</a:t>
                      </a:r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5446"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“Tess”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5446"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en-US" sz="4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RLadies</a:t>
                      </a:r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755" y="4919008"/>
            <a:ext cx="120001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Individual columns of a data frame can be called for by name</a:t>
            </a:r>
          </a:p>
          <a:p>
            <a:pPr marL="742950" indent="-742950">
              <a:buAutoNum type="arabicPeriod"/>
            </a:pPr>
            <a:r>
              <a:rPr lang="en-US" sz="4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contain different data types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8D4645-4854-534C-84AB-308D592A0DB7}"/>
              </a:ext>
            </a:extLst>
          </p:cNvPr>
          <p:cNvSpPr txBox="1"/>
          <p:nvPr/>
        </p:nvSpPr>
        <p:spPr>
          <a:xfrm>
            <a:off x="10451721" y="6521442"/>
            <a:ext cx="1587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*See reference</a:t>
            </a:r>
          </a:p>
        </p:txBody>
      </p:sp>
    </p:spTree>
    <p:extLst>
      <p:ext uri="{BB962C8B-B14F-4D97-AF65-F5344CB8AC3E}">
        <p14:creationId xmlns:p14="http://schemas.microsoft.com/office/powerpoint/2010/main" val="2082822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618" y="2027450"/>
            <a:ext cx="4668838" cy="27588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4388" y="2278007"/>
            <a:ext cx="3387576" cy="22577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1189" y="2975992"/>
            <a:ext cx="15231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DATA</a:t>
            </a:r>
          </a:p>
        </p:txBody>
      </p:sp>
      <p:sp>
        <p:nvSpPr>
          <p:cNvPr id="8" name="Circular Arrow 7"/>
          <p:cNvSpPr/>
          <p:nvPr/>
        </p:nvSpPr>
        <p:spPr>
          <a:xfrm>
            <a:off x="2986618" y="757238"/>
            <a:ext cx="1285345" cy="1114425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ircular Arrow 8"/>
          <p:cNvSpPr/>
          <p:nvPr/>
        </p:nvSpPr>
        <p:spPr>
          <a:xfrm>
            <a:off x="7253827" y="909638"/>
            <a:ext cx="1285345" cy="1114425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02933" y="5114926"/>
            <a:ext cx="23920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Variables</a:t>
            </a:r>
          </a:p>
          <a:p>
            <a:r>
              <a:rPr lang="en-US" sz="4000" i="1" u="sng" dirty="0"/>
              <a:t>Store</a:t>
            </a:r>
            <a:r>
              <a:rPr lang="en-US" sz="4000" i="1" dirty="0"/>
              <a:t> Data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93418" y="5114925"/>
            <a:ext cx="371710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Functions</a:t>
            </a:r>
          </a:p>
          <a:p>
            <a:r>
              <a:rPr lang="en-US" sz="4000" i="1" u="sng" dirty="0"/>
              <a:t>Manipulate</a:t>
            </a:r>
            <a:r>
              <a:rPr lang="en-US" sz="4000" i="1" dirty="0"/>
              <a:t>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14827" y="801313"/>
            <a:ext cx="288745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err="1"/>
              <a:t>myData</a:t>
            </a:r>
            <a:r>
              <a:rPr lang="en-US" sz="3500" dirty="0"/>
              <a:t>=[1:10]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728572" y="801313"/>
            <a:ext cx="289066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/>
              <a:t>mean(</a:t>
            </a:r>
            <a:r>
              <a:rPr lang="en-US" sz="3500" dirty="0" err="1"/>
              <a:t>myData</a:t>
            </a:r>
            <a:r>
              <a:rPr lang="en-US" sz="3500" dirty="0"/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28700" y="4043363"/>
            <a:ext cx="126348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/>
              <a:t>[1:10]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8C0899-CD02-1648-A137-15B7C06B0A8E}"/>
              </a:ext>
            </a:extLst>
          </p:cNvPr>
          <p:cNvSpPr txBox="1"/>
          <p:nvPr/>
        </p:nvSpPr>
        <p:spPr>
          <a:xfrm>
            <a:off x="10451721" y="6521442"/>
            <a:ext cx="1587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*See reference</a:t>
            </a:r>
          </a:p>
        </p:txBody>
      </p:sp>
    </p:spTree>
    <p:extLst>
      <p:ext uri="{BB962C8B-B14F-4D97-AF65-F5344CB8AC3E}">
        <p14:creationId xmlns:p14="http://schemas.microsoft.com/office/powerpoint/2010/main" val="3507153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068" y="291050"/>
            <a:ext cx="10972799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Step 3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SURP_R_for_Beginners_DataAnalysis.R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020AA-43C5-CD4C-AF19-36E081C7EBD3}"/>
              </a:ext>
            </a:extLst>
          </p:cNvPr>
          <p:cNvSpPr txBox="1"/>
          <p:nvPr/>
        </p:nvSpPr>
        <p:spPr>
          <a:xfrm>
            <a:off x="999067" y="2053456"/>
            <a:ext cx="94488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Learn to read in csv files to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environment and assign to variable</a:t>
            </a:r>
          </a:p>
          <a:p>
            <a:pPr marL="514350" indent="-514350">
              <a:buAutoNum type="arabicPeriod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Analyze data in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Tx/>
              <a:buAutoNum type="arabicPeriod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Calculate statistics on data in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AutoNum type="arabicPeriod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Write files from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to Desktop</a:t>
            </a:r>
          </a:p>
        </p:txBody>
      </p:sp>
    </p:spTree>
    <p:extLst>
      <p:ext uri="{BB962C8B-B14F-4D97-AF65-F5344CB8AC3E}">
        <p14:creationId xmlns:p14="http://schemas.microsoft.com/office/powerpoint/2010/main" val="2560576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068" y="291050"/>
            <a:ext cx="10972799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Step 4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SURP_R_for_Beginners_Barplots.R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020AA-43C5-CD4C-AF19-36E081C7EBD3}"/>
              </a:ext>
            </a:extLst>
          </p:cNvPr>
          <p:cNvSpPr txBox="1"/>
          <p:nvPr/>
        </p:nvSpPr>
        <p:spPr>
          <a:xfrm>
            <a:off x="999067" y="2053456"/>
            <a:ext cx="9448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Learn useful R functions</a:t>
            </a:r>
          </a:p>
          <a:p>
            <a:pPr marL="514350" indent="-514350">
              <a:buAutoNum type="arabicPeriod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Create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barplots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() in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AutoNum type="arabicPeriod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Learn how to add legends to plots in R</a:t>
            </a:r>
          </a:p>
          <a:p>
            <a:pPr marL="514350" indent="-514350">
              <a:buAutoNum type="arabicPeriod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Create first R Script</a:t>
            </a:r>
          </a:p>
        </p:txBody>
      </p:sp>
    </p:spTree>
    <p:extLst>
      <p:ext uri="{BB962C8B-B14F-4D97-AF65-F5344CB8AC3E}">
        <p14:creationId xmlns:p14="http://schemas.microsoft.com/office/powerpoint/2010/main" val="2446947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31883E-30E5-5C41-A9EE-97185E487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66" y="313266"/>
            <a:ext cx="6400800" cy="640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5D1517-8100-C645-8E70-8DD3542E057C}"/>
              </a:ext>
            </a:extLst>
          </p:cNvPr>
          <p:cNvSpPr txBox="1"/>
          <p:nvPr/>
        </p:nvSpPr>
        <p:spPr>
          <a:xfrm>
            <a:off x="8466667" y="313266"/>
            <a:ext cx="262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https://colorbrewer2.org/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6A291F-AA85-594D-9350-5842D584F0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637"/>
          <a:stretch/>
        </p:blipFill>
        <p:spPr>
          <a:xfrm>
            <a:off x="8406353" y="1090788"/>
            <a:ext cx="2688598" cy="516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84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5D1517-8100-C645-8E70-8DD3542E057C}"/>
              </a:ext>
            </a:extLst>
          </p:cNvPr>
          <p:cNvSpPr txBox="1"/>
          <p:nvPr/>
        </p:nvSpPr>
        <p:spPr>
          <a:xfrm>
            <a:off x="8466667" y="313266"/>
            <a:ext cx="262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https://colorbrewer2.org/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6A291F-AA85-594D-9350-5842D584F0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637"/>
          <a:stretch/>
        </p:blipFill>
        <p:spPr>
          <a:xfrm>
            <a:off x="8406353" y="1090788"/>
            <a:ext cx="2688598" cy="51660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1D2CBA-6275-3741-88A4-8F3F32A4C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13266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29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B25DB9A-6A16-EF46-81BF-85C8D39F9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021" y="1027906"/>
            <a:ext cx="3938676" cy="20582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EF457C-4378-CC4A-8D0D-D3CC0B5C8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835" y="4859104"/>
            <a:ext cx="3825049" cy="19988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C2590B-15C7-754F-9632-B9B683238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4CCBEB05-63E1-4442-B02E-781E10ACBAA0}"/>
              </a:ext>
            </a:extLst>
          </p:cNvPr>
          <p:cNvSpPr/>
          <p:nvPr/>
        </p:nvSpPr>
        <p:spPr>
          <a:xfrm>
            <a:off x="4406179" y="3176078"/>
            <a:ext cx="858738" cy="1683026"/>
          </a:xfrm>
          <a:prstGeom prst="curvedRightArrow">
            <a:avLst>
              <a:gd name="adj1" fmla="val 25000"/>
              <a:gd name="adj2" fmla="val 83124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urved Right Arrow 12">
            <a:extLst>
              <a:ext uri="{FF2B5EF4-FFF2-40B4-BE49-F238E27FC236}">
                <a16:creationId xmlns:a16="http://schemas.microsoft.com/office/drawing/2014/main" id="{CA0A9952-852D-1A4C-AA4A-5E8F1B51B79B}"/>
              </a:ext>
            </a:extLst>
          </p:cNvPr>
          <p:cNvSpPr/>
          <p:nvPr/>
        </p:nvSpPr>
        <p:spPr>
          <a:xfrm rot="10800000">
            <a:off x="6975002" y="3091432"/>
            <a:ext cx="858738" cy="1683026"/>
          </a:xfrm>
          <a:prstGeom prst="curvedRightArrow">
            <a:avLst>
              <a:gd name="adj1" fmla="val 25000"/>
              <a:gd name="adj2" fmla="val 83124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group of women wearing graduation caps and gowns&#10;&#10;Description automatically generated with medium confidence">
            <a:extLst>
              <a:ext uri="{FF2B5EF4-FFF2-40B4-BE49-F238E27FC236}">
                <a16:creationId xmlns:a16="http://schemas.microsoft.com/office/drawing/2014/main" id="{092E92E1-2C11-EC2E-063D-B64DDDC827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7055"/>
          <a:stretch/>
        </p:blipFill>
        <p:spPr>
          <a:xfrm>
            <a:off x="1146557" y="1739141"/>
            <a:ext cx="2748507" cy="40528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08271F-F60E-CBD6-1B3F-9861D3B26DED}"/>
              </a:ext>
            </a:extLst>
          </p:cNvPr>
          <p:cNvSpPr txBox="1"/>
          <p:nvPr/>
        </p:nvSpPr>
        <p:spPr>
          <a:xfrm>
            <a:off x="706610" y="6026075"/>
            <a:ext cx="3947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PhD @ Jefferson</a:t>
            </a:r>
          </a:p>
          <a:p>
            <a:pPr algn="ctr"/>
            <a:r>
              <a:rPr lang="en-US" dirty="0"/>
              <a:t>Genetics, Genomics, and Cancer Biology</a:t>
            </a:r>
          </a:p>
        </p:txBody>
      </p:sp>
      <p:pic>
        <p:nvPicPr>
          <p:cNvPr id="15" name="Picture 14" descr="A person giving a presentation to a group of people&#10;&#10;Description automatically generated with medium confidence">
            <a:extLst>
              <a:ext uri="{FF2B5EF4-FFF2-40B4-BE49-F238E27FC236}">
                <a16:creationId xmlns:a16="http://schemas.microsoft.com/office/drawing/2014/main" id="{A332F46F-6089-3158-8390-9E1E494A3C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793" t="25354" r="7769"/>
          <a:stretch/>
        </p:blipFill>
        <p:spPr>
          <a:xfrm>
            <a:off x="8140048" y="589019"/>
            <a:ext cx="3469309" cy="2300244"/>
          </a:xfrm>
          <a:prstGeom prst="rect">
            <a:avLst/>
          </a:prstGeom>
        </p:spPr>
      </p:pic>
      <p:pic>
        <p:nvPicPr>
          <p:cNvPr id="19" name="Picture 18" descr="A person standing in front of a blackboard&#10;&#10;Description automatically generated with medium confidence">
            <a:extLst>
              <a:ext uri="{FF2B5EF4-FFF2-40B4-BE49-F238E27FC236}">
                <a16:creationId xmlns:a16="http://schemas.microsoft.com/office/drawing/2014/main" id="{1320B9F8-74F2-B2FF-4549-BD94BE4AF9F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146" t="37974" b="18008"/>
          <a:stretch/>
        </p:blipFill>
        <p:spPr>
          <a:xfrm>
            <a:off x="8192493" y="3334476"/>
            <a:ext cx="3469309" cy="245752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9617D10-754A-1D67-AAB2-0A690C719A1A}"/>
              </a:ext>
            </a:extLst>
          </p:cNvPr>
          <p:cNvSpPr txBox="1"/>
          <p:nvPr/>
        </p:nvSpPr>
        <p:spPr>
          <a:xfrm>
            <a:off x="8087617" y="6026074"/>
            <a:ext cx="3574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Postdoc @ UPENN</a:t>
            </a:r>
          </a:p>
          <a:p>
            <a:pPr algn="ctr"/>
            <a:r>
              <a:rPr lang="en-US" dirty="0"/>
              <a:t>Integrative Omics, </a:t>
            </a:r>
            <a:r>
              <a:rPr lang="en-US" dirty="0" err="1"/>
              <a:t>PennPORT</a:t>
            </a:r>
            <a:r>
              <a:rPr lang="en-US" dirty="0"/>
              <a:t> Fellow</a:t>
            </a:r>
          </a:p>
        </p:txBody>
      </p:sp>
    </p:spTree>
    <p:extLst>
      <p:ext uri="{BB962C8B-B14F-4D97-AF65-F5344CB8AC3E}">
        <p14:creationId xmlns:p14="http://schemas.microsoft.com/office/powerpoint/2010/main" val="4242629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6B91CD-0469-2946-BBA4-CB2DBBC97EBE}"/>
              </a:ext>
            </a:extLst>
          </p:cNvPr>
          <p:cNvSpPr txBox="1"/>
          <p:nvPr/>
        </p:nvSpPr>
        <p:spPr>
          <a:xfrm>
            <a:off x="4164221" y="0"/>
            <a:ext cx="38635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Homework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A7BD916-0F0A-9917-44DE-70E29F314BCC}"/>
              </a:ext>
            </a:extLst>
          </p:cNvPr>
          <p:cNvSpPr txBox="1">
            <a:spLocks/>
          </p:cNvSpPr>
          <p:nvPr/>
        </p:nvSpPr>
        <p:spPr>
          <a:xfrm>
            <a:off x="838200" y="2058838"/>
            <a:ext cx="10515600" cy="32203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Due July 14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Finish Making your first R Script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do you do if you have problems?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Think about 2-3 deliverables you would like to make with R</a:t>
            </a:r>
          </a:p>
          <a:p>
            <a:pPr marL="0" indent="0">
              <a:buFont typeface="Arial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83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531B8-9F61-B24B-9A9B-3508BD6E8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BF482-8240-F840-B278-318F328F4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Datasets were taken from the Women, Minorities, and Persons with Disabilities in Science and Engineering Report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https://ncses.nsf.gov/pubs/nsf19304/data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of the slides (*) were taken from a previous R Bootcamp Workshop I did with Rogan Magee in 2017</a:t>
            </a:r>
          </a:p>
        </p:txBody>
      </p:sp>
    </p:spTree>
    <p:extLst>
      <p:ext uri="{BB962C8B-B14F-4D97-AF65-F5344CB8AC3E}">
        <p14:creationId xmlns:p14="http://schemas.microsoft.com/office/powerpoint/2010/main" val="239678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6B91CD-0469-2946-BBA4-CB2DBBC97EBE}"/>
              </a:ext>
            </a:extLst>
          </p:cNvPr>
          <p:cNvSpPr txBox="1"/>
          <p:nvPr/>
        </p:nvSpPr>
        <p:spPr>
          <a:xfrm>
            <a:off x="3330659" y="0"/>
            <a:ext cx="44165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Thank you!!!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B8580-D2D6-A74F-A6F4-2F241B3D92B3}"/>
              </a:ext>
            </a:extLst>
          </p:cNvPr>
          <p:cNvSpPr txBox="1"/>
          <p:nvPr/>
        </p:nvSpPr>
        <p:spPr>
          <a:xfrm>
            <a:off x="304799" y="5764695"/>
            <a:ext cx="26372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Tess Cherlin, PhD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tess.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cherlin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@gmail.com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alldayscientess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413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8838"/>
            <a:ext cx="10515600" cy="322036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June 23: R For Beginners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July 14: More advanced and relevant data analysis and plotting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July 21: Make publication-ready figure (the goal)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8DD69CF-53D4-72B3-03F6-E8A1890D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 Workshop Overview</a:t>
            </a:r>
          </a:p>
        </p:txBody>
      </p:sp>
    </p:spTree>
    <p:extLst>
      <p:ext uri="{BB962C8B-B14F-4D97-AF65-F5344CB8AC3E}">
        <p14:creationId xmlns:p14="http://schemas.microsoft.com/office/powerpoint/2010/main" val="82672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35749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497673"/>
            <a:ext cx="10515600" cy="322036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Provide a brief introduction to R,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and Posit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Become familiar with the RStudio/Posit environment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Learn how to open R code and read in data files 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Learn how to manipulate and write data 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Calculate basic statistics 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and and save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barplots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38869D2-A3E8-9946-9CB8-E32E9A1C5293}"/>
              </a:ext>
            </a:extLst>
          </p:cNvPr>
          <p:cNvSpPr txBox="1">
            <a:spLocks/>
          </p:cNvSpPr>
          <p:nvPr/>
        </p:nvSpPr>
        <p:spPr>
          <a:xfrm>
            <a:off x="838200" y="-14867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9F98295-072E-5A46-9C5D-8E6BA8B3AC3D}"/>
              </a:ext>
            </a:extLst>
          </p:cNvPr>
          <p:cNvSpPr txBox="1">
            <a:spLocks/>
          </p:cNvSpPr>
          <p:nvPr/>
        </p:nvSpPr>
        <p:spPr>
          <a:xfrm>
            <a:off x="838200" y="953525"/>
            <a:ext cx="10515600" cy="1715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become familiar and comfortable with the basics in R in order to pursue future learning and develop a greater appreciation of disparities in STEM careers, especially Computer Science </a:t>
            </a:r>
          </a:p>
        </p:txBody>
      </p:sp>
    </p:spTree>
    <p:extLst>
      <p:ext uri="{BB962C8B-B14F-4D97-AF65-F5344CB8AC3E}">
        <p14:creationId xmlns:p14="http://schemas.microsoft.com/office/powerpoint/2010/main" val="417746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068" y="291050"/>
            <a:ext cx="5666191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R, RStudio, and now Posit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239163-59EA-3644-9294-4522FE9AC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224617"/>
            <a:ext cx="2540000" cy="1968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C382E7-3CD3-084E-9EFC-E99BA11D2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449" y="273820"/>
            <a:ext cx="4697555" cy="16404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32D917-44D1-5D47-9B0C-07AE32071A33}"/>
              </a:ext>
            </a:extLst>
          </p:cNvPr>
          <p:cNvSpPr txBox="1"/>
          <p:nvPr/>
        </p:nvSpPr>
        <p:spPr>
          <a:xfrm>
            <a:off x="711200" y="4339456"/>
            <a:ext cx="4724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R is a language and environment for statistical computing and graphics.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455483-035F-DE4D-919F-E2CEF3734EF8}"/>
              </a:ext>
            </a:extLst>
          </p:cNvPr>
          <p:cNvSpPr txBox="1"/>
          <p:nvPr/>
        </p:nvSpPr>
        <p:spPr>
          <a:xfrm>
            <a:off x="6969514" y="2224617"/>
            <a:ext cx="46975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is an integrated development environment for 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58CE9F-2978-73F1-38EC-03085CD99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5449" y="3978840"/>
            <a:ext cx="4891618" cy="1262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9E59E6-684F-1A77-86E6-5FCB8BA81807}"/>
              </a:ext>
            </a:extLst>
          </p:cNvPr>
          <p:cNvSpPr txBox="1"/>
          <p:nvPr/>
        </p:nvSpPr>
        <p:spPr>
          <a:xfrm>
            <a:off x="6756402" y="5518535"/>
            <a:ext cx="46975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RStudio but in the cloud!!!</a:t>
            </a:r>
          </a:p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Makes life much easier</a:t>
            </a:r>
          </a:p>
        </p:txBody>
      </p:sp>
    </p:spTree>
    <p:extLst>
      <p:ext uri="{BB962C8B-B14F-4D97-AF65-F5344CB8AC3E}">
        <p14:creationId xmlns:p14="http://schemas.microsoft.com/office/powerpoint/2010/main" val="3911158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068" y="291050"/>
            <a:ext cx="10972799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 for Beginners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32D917-44D1-5D47-9B0C-07AE32071A33}"/>
              </a:ext>
            </a:extLst>
          </p:cNvPr>
          <p:cNvSpPr txBox="1"/>
          <p:nvPr/>
        </p:nvSpPr>
        <p:spPr>
          <a:xfrm>
            <a:off x="677332" y="2578389"/>
            <a:ext cx="1080346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This is going to be hands-on and hopefully fun!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It’s not going to be perfect or exhaustive (I don’t know everything!!!)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There are many ways to do everything – when in doubt GOOGLE “how do I ______ in R?” (or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ChatGPT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!!!)</a:t>
            </a:r>
          </a:p>
        </p:txBody>
      </p:sp>
    </p:spTree>
    <p:extLst>
      <p:ext uri="{BB962C8B-B14F-4D97-AF65-F5344CB8AC3E}">
        <p14:creationId xmlns:p14="http://schemas.microsoft.com/office/powerpoint/2010/main" val="1327746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A5B4F138-1146-ED47-84F1-0029455AB1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1798046"/>
              </p:ext>
            </p:extLst>
          </p:nvPr>
        </p:nvGraphicFramePr>
        <p:xfrm>
          <a:off x="6094369" y="2449748"/>
          <a:ext cx="5721350" cy="4413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3664C4CB-92E0-6E4D-929E-500C8201FB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5727891"/>
              </p:ext>
            </p:extLst>
          </p:nvPr>
        </p:nvGraphicFramePr>
        <p:xfrm>
          <a:off x="636608" y="2355850"/>
          <a:ext cx="5457761" cy="4502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0199E4B6-56F7-C341-A310-E1FB874600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570" y="44478"/>
            <a:ext cx="2394147" cy="2405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DEBF6D-8FB4-034B-B078-3F9DE6D2C9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1561" y="170374"/>
            <a:ext cx="1818100" cy="21534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3116B1-9101-7E44-9517-6687A9F315EF}"/>
              </a:ext>
            </a:extLst>
          </p:cNvPr>
          <p:cNvSpPr txBox="1"/>
          <p:nvPr/>
        </p:nvSpPr>
        <p:spPr>
          <a:xfrm>
            <a:off x="2695041" y="711415"/>
            <a:ext cx="67986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Women, Minorities, and Persons with</a:t>
            </a:r>
            <a:b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Disabilities in Science and Engineering</a:t>
            </a:r>
          </a:p>
          <a:p>
            <a:pPr algn="ctr"/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2019 Report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8CC0607-2A19-0347-B787-1C28FFD572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651447"/>
              </p:ext>
            </p:extLst>
          </p:nvPr>
        </p:nvGraphicFramePr>
        <p:xfrm>
          <a:off x="6994318" y="2880583"/>
          <a:ext cx="3251200" cy="1422400"/>
        </p:xfrm>
        <a:graphic>
          <a:graphicData uri="http://schemas.openxmlformats.org/drawingml/2006/table">
            <a:tbl>
              <a:tblPr/>
              <a:tblGrid>
                <a:gridCol w="3251200">
                  <a:extLst>
                    <a:ext uri="{9D8B030D-6E8A-4147-A177-3AD203B41FA5}">
                      <a16:colId xmlns:a16="http://schemas.microsoft.com/office/drawing/2014/main" val="145916949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A.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Hispanic_or_Latino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8465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B.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American_Indian_or_Alaska_Native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25388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C. Asian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2834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D.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Black_or_African_American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528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E.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Native_Hawaiian_or_Other_Pacific_Islander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6001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F. White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8024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G.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More_than_one_race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027303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C9F8924-A17E-4740-9B43-11AE09740D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524844"/>
              </p:ext>
            </p:extLst>
          </p:nvPr>
        </p:nvGraphicFramePr>
        <p:xfrm>
          <a:off x="2916820" y="2880583"/>
          <a:ext cx="3015503" cy="1422400"/>
        </p:xfrm>
        <a:graphic>
          <a:graphicData uri="http://schemas.openxmlformats.org/drawingml/2006/table">
            <a:tbl>
              <a:tblPr/>
              <a:tblGrid>
                <a:gridCol w="3015503">
                  <a:extLst>
                    <a:ext uri="{9D8B030D-6E8A-4147-A177-3AD203B41FA5}">
                      <a16:colId xmlns:a16="http://schemas.microsoft.com/office/drawing/2014/main" val="201696186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A.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Biological_or_Life_scientist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90396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B.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Computer_and_information_scientist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92741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C.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Mathematical_scientist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2331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D.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Physical_scientist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012135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E. Psychologist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99367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F.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Social_scientist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6709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G.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Engineering_occupations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545014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2248485-7995-3645-AB36-0A53E9CC95FC}"/>
              </a:ext>
            </a:extLst>
          </p:cNvPr>
          <p:cNvSpPr txBox="1"/>
          <p:nvPr/>
        </p:nvSpPr>
        <p:spPr>
          <a:xfrm>
            <a:off x="1666750" y="5405377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D808A9-2E72-AB4F-A837-FDF2E77EC635}"/>
              </a:ext>
            </a:extLst>
          </p:cNvPr>
          <p:cNvSpPr txBox="1"/>
          <p:nvPr/>
        </p:nvSpPr>
        <p:spPr>
          <a:xfrm>
            <a:off x="2249828" y="4237593"/>
            <a:ext cx="3385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11C69B-CE5B-C440-BCF6-23571927D517}"/>
              </a:ext>
            </a:extLst>
          </p:cNvPr>
          <p:cNvSpPr txBox="1"/>
          <p:nvPr/>
        </p:nvSpPr>
        <p:spPr>
          <a:xfrm>
            <a:off x="2707608" y="559004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C3F0C2-0219-B64E-B1AD-63473636BA6B}"/>
              </a:ext>
            </a:extLst>
          </p:cNvPr>
          <p:cNvSpPr txBox="1"/>
          <p:nvPr/>
        </p:nvSpPr>
        <p:spPr>
          <a:xfrm>
            <a:off x="3247275" y="545114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929B6E-6E48-7D4A-BE0A-8055A71BCDFA}"/>
              </a:ext>
            </a:extLst>
          </p:cNvPr>
          <p:cNvSpPr txBox="1"/>
          <p:nvPr/>
        </p:nvSpPr>
        <p:spPr>
          <a:xfrm>
            <a:off x="3853887" y="5451147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747574-ED2B-874F-8520-C266E2D9D9C7}"/>
              </a:ext>
            </a:extLst>
          </p:cNvPr>
          <p:cNvSpPr txBox="1"/>
          <p:nvPr/>
        </p:nvSpPr>
        <p:spPr>
          <a:xfrm>
            <a:off x="4418974" y="5590043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5E91C6-8C3A-194E-B457-3712D04D29F5}"/>
              </a:ext>
            </a:extLst>
          </p:cNvPr>
          <p:cNvSpPr txBox="1"/>
          <p:nvPr/>
        </p:nvSpPr>
        <p:spPr>
          <a:xfrm>
            <a:off x="4933615" y="4861911"/>
            <a:ext cx="3642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6F0031-E683-4847-8D93-9450B5F8B090}"/>
              </a:ext>
            </a:extLst>
          </p:cNvPr>
          <p:cNvSpPr txBox="1"/>
          <p:nvPr/>
        </p:nvSpPr>
        <p:spPr>
          <a:xfrm>
            <a:off x="7154818" y="556035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5621E8-8E8B-CC47-A661-76C2ECFE16D3}"/>
              </a:ext>
            </a:extLst>
          </p:cNvPr>
          <p:cNvSpPr txBox="1"/>
          <p:nvPr/>
        </p:nvSpPr>
        <p:spPr>
          <a:xfrm>
            <a:off x="7845449" y="5789818"/>
            <a:ext cx="3385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7F7F6F-BA54-0742-B6F0-434F276F4225}"/>
              </a:ext>
            </a:extLst>
          </p:cNvPr>
          <p:cNvSpPr txBox="1"/>
          <p:nvPr/>
        </p:nvSpPr>
        <p:spPr>
          <a:xfrm>
            <a:off x="8483304" y="454915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341E2E-628A-754C-BA50-893ECE5B307A}"/>
              </a:ext>
            </a:extLst>
          </p:cNvPr>
          <p:cNvSpPr txBox="1"/>
          <p:nvPr/>
        </p:nvSpPr>
        <p:spPr>
          <a:xfrm>
            <a:off x="9179908" y="537568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BE12F5-AFA4-9B40-9F9F-84320C1A6728}"/>
              </a:ext>
            </a:extLst>
          </p:cNvPr>
          <p:cNvSpPr txBox="1"/>
          <p:nvPr/>
        </p:nvSpPr>
        <p:spPr>
          <a:xfrm>
            <a:off x="9839694" y="574501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FACF1B-58E5-5844-B2DC-4B64DF54AE50}"/>
              </a:ext>
            </a:extLst>
          </p:cNvPr>
          <p:cNvSpPr txBox="1"/>
          <p:nvPr/>
        </p:nvSpPr>
        <p:spPr>
          <a:xfrm>
            <a:off x="10543849" y="4471707"/>
            <a:ext cx="3257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68D383-56F7-EE4D-AAA2-747D7A6C5A50}"/>
              </a:ext>
            </a:extLst>
          </p:cNvPr>
          <p:cNvSpPr txBox="1"/>
          <p:nvPr/>
        </p:nvSpPr>
        <p:spPr>
          <a:xfrm>
            <a:off x="11223618" y="5745018"/>
            <a:ext cx="3642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2801576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>
        <p:bldAsOne/>
      </p:bldGraphic>
      <p:bldP spid="27" grpId="0"/>
      <p:bldP spid="28" grpId="0" animBg="1"/>
      <p:bldP spid="29" grpId="0"/>
      <p:bldP spid="30" grpId="0"/>
      <p:bldP spid="31" grpId="0"/>
      <p:bldP spid="32" grpId="0" animBg="1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068" y="291050"/>
            <a:ext cx="10972799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Step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020AA-43C5-CD4C-AF19-36E081C7EBD3}"/>
              </a:ext>
            </a:extLst>
          </p:cNvPr>
          <p:cNvSpPr txBox="1"/>
          <p:nvPr/>
        </p:nvSpPr>
        <p:spPr>
          <a:xfrm>
            <a:off x="999066" y="2053456"/>
            <a:ext cx="11002433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Download the files from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hlinkClick r:id="rId3"/>
              </a:rPr>
              <a:t>https://github.com/alldayscientess/SURP_R_Workshop_2023</a:t>
            </a:r>
            <a:endParaRPr lang="en-US" sz="3200" dirty="0"/>
          </a:p>
          <a:p>
            <a:pPr marL="514350" indent="-514350">
              <a:buAutoNum type="arabicPeriod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Create Posit environment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https://posit.cloud/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Tx/>
              <a:buAutoNum type="arabicPeriod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Upload files to Posit environment</a:t>
            </a:r>
          </a:p>
          <a:p>
            <a:pPr marL="514350" indent="-514350">
              <a:buFontTx/>
              <a:buAutoNum type="arabicPeriod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Open R script</a:t>
            </a:r>
          </a:p>
        </p:txBody>
      </p:sp>
    </p:spTree>
    <p:extLst>
      <p:ext uri="{BB962C8B-B14F-4D97-AF65-F5344CB8AC3E}">
        <p14:creationId xmlns:p14="http://schemas.microsoft.com/office/powerpoint/2010/main" val="1180697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068" y="291050"/>
            <a:ext cx="10972799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Step 2 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SURP_R_for_Beginners_Intro.R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020AA-43C5-CD4C-AF19-36E081C7EBD3}"/>
              </a:ext>
            </a:extLst>
          </p:cNvPr>
          <p:cNvSpPr txBox="1"/>
          <p:nvPr/>
        </p:nvSpPr>
        <p:spPr>
          <a:xfrm>
            <a:off x="999067" y="2053456"/>
            <a:ext cx="944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Learn basic commands in R</a:t>
            </a:r>
          </a:p>
          <a:p>
            <a:pPr marL="514350" indent="-514350">
              <a:buAutoNum type="arabicPeriod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Learn to assign values to variables</a:t>
            </a:r>
          </a:p>
          <a:p>
            <a:pPr marL="514350" indent="-514350">
              <a:buAutoNum type="arabicPeriod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Discover types of data</a:t>
            </a:r>
          </a:p>
        </p:txBody>
      </p:sp>
    </p:spTree>
    <p:extLst>
      <p:ext uri="{BB962C8B-B14F-4D97-AF65-F5344CB8AC3E}">
        <p14:creationId xmlns:p14="http://schemas.microsoft.com/office/powerpoint/2010/main" val="989427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11334</TotalTime>
  <Words>1081</Words>
  <Application>Microsoft Macintosh PowerPoint</Application>
  <PresentationFormat>Widescreen</PresentationFormat>
  <Paragraphs>192</Paragraphs>
  <Slides>22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Introduction</vt:lpstr>
      <vt:lpstr>R Workshop Overview</vt:lpstr>
      <vt:lpstr>Objectives</vt:lpstr>
      <vt:lpstr>R, RStudio, and now Posit</vt:lpstr>
      <vt:lpstr>R for Beginners</vt:lpstr>
      <vt:lpstr>PowerPoint Presentation</vt:lpstr>
      <vt:lpstr>Step 1</vt:lpstr>
      <vt:lpstr>Step 2  SURP_R_for_Beginners_Intro.R </vt:lpstr>
      <vt:lpstr>Different variables contain different types of data</vt:lpstr>
      <vt:lpstr>R is a weakly typed language</vt:lpstr>
      <vt:lpstr>Data Types - Vectors</vt:lpstr>
      <vt:lpstr>Data Types - Matrices</vt:lpstr>
      <vt:lpstr>Data Types – Data Frames (Advanced Matrices)</vt:lpstr>
      <vt:lpstr>PowerPoint Presentation</vt:lpstr>
      <vt:lpstr>Step 3 SURP_R_for_Beginners_DataAnalysis.R</vt:lpstr>
      <vt:lpstr>Step 4 SURP_R_for_Beginners_Barplots.R </vt:lpstr>
      <vt:lpstr>PowerPoint Presentation</vt:lpstr>
      <vt:lpstr>PowerPoint Presentation</vt:lpstr>
      <vt:lpstr>PowerPoint Presentation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Cherlin, Tess</cp:lastModifiedBy>
  <cp:revision>121</cp:revision>
  <dcterms:created xsi:type="dcterms:W3CDTF">2017-02-21T18:26:34Z</dcterms:created>
  <dcterms:modified xsi:type="dcterms:W3CDTF">2023-07-19T17:27:49Z</dcterms:modified>
</cp:coreProperties>
</file>